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9"/>
  </p:notesMasterIdLst>
  <p:sldIdLst>
    <p:sldId id="376" r:id="rId2"/>
    <p:sldId id="274" r:id="rId3"/>
    <p:sldId id="275" r:id="rId4"/>
    <p:sldId id="285" r:id="rId5"/>
    <p:sldId id="276" r:id="rId6"/>
    <p:sldId id="277" r:id="rId7"/>
    <p:sldId id="286" r:id="rId8"/>
    <p:sldId id="287" r:id="rId9"/>
    <p:sldId id="380" r:id="rId10"/>
    <p:sldId id="377" r:id="rId11"/>
    <p:sldId id="378" r:id="rId12"/>
    <p:sldId id="379" r:id="rId13"/>
    <p:sldId id="278" r:id="rId14"/>
    <p:sldId id="279" r:id="rId15"/>
    <p:sldId id="284" r:id="rId16"/>
    <p:sldId id="280" r:id="rId17"/>
    <p:sldId id="281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76" autoAdjust="0"/>
    <p:restoredTop sz="86398" autoAdjust="0"/>
  </p:normalViewPr>
  <p:slideViewPr>
    <p:cSldViewPr>
      <p:cViewPr varScale="1">
        <p:scale>
          <a:sx n="130" d="100"/>
          <a:sy n="130" d="100"/>
        </p:scale>
        <p:origin x="6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88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fld id="{C024128B-0F46-4998-A2B6-F3929C85BE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3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858606-33E1-42B7-9DC0-303AB885294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6680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9B4C8-103C-4B69-8DAA-3A5AF90F88DE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6947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D290F-5AC7-49D9-900E-578DA5821F32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2879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C9E3D-283C-4648-839C-C9FC95D5FD8F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3445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千万不要涂错学号！（</a:t>
            </a:r>
            <a:r>
              <a:rPr lang="en-US" altLang="zh-CN" dirty="0"/>
              <a:t>2020-2021</a:t>
            </a:r>
            <a:r>
              <a:rPr lang="zh-CN" altLang="en-US" dirty="0"/>
              <a:t>秋冬学期有</a:t>
            </a:r>
            <a:r>
              <a:rPr lang="en-US" altLang="zh-CN" dirty="0"/>
              <a:t>5</a:t>
            </a:r>
            <a:r>
              <a:rPr lang="zh-CN" altLang="en-US" dirty="0"/>
              <a:t>人，其中一人与他人重了）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4128B-0F46-4998-A2B6-F3929C85BE25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042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E1B70-9D37-4CA0-A26E-794C067FCF9E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913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7FCC7-A98F-4D6B-A855-2905EE7D347F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724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1170A1-0EF6-4B74-9F22-72A00B4B65C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参考竹洁儿整理的复习纲要。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2887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0C02D-A707-4862-88E8-001865A3956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2016-2017</a:t>
            </a:r>
            <a:r>
              <a:rPr lang="zh-CN" altLang="en-US" dirty="0"/>
              <a:t>秋冬学期卷面平均成绩</a:t>
            </a:r>
            <a:r>
              <a:rPr lang="en-US" altLang="zh-CN" dirty="0"/>
              <a:t>80.50</a:t>
            </a:r>
            <a:r>
              <a:rPr lang="zh-CN" altLang="en-US" dirty="0"/>
              <a:t>分（最高</a:t>
            </a:r>
            <a:r>
              <a:rPr lang="en-US" altLang="zh-CN" dirty="0"/>
              <a:t>96</a:t>
            </a:r>
            <a:r>
              <a:rPr lang="zh-CN" altLang="en-US" dirty="0"/>
              <a:t>分；最低</a:t>
            </a:r>
            <a:r>
              <a:rPr lang="en-US" altLang="zh-CN" dirty="0"/>
              <a:t>46</a:t>
            </a:r>
            <a:r>
              <a:rPr lang="zh-CN" altLang="en-US" dirty="0"/>
              <a:t>分；</a:t>
            </a:r>
            <a:r>
              <a:rPr lang="en-US" altLang="zh-CN" dirty="0"/>
              <a:t>90</a:t>
            </a:r>
            <a:r>
              <a:rPr lang="zh-CN" altLang="en-US" dirty="0"/>
              <a:t>分及以上有</a:t>
            </a:r>
            <a:r>
              <a:rPr lang="en-US" altLang="zh-CN" dirty="0"/>
              <a:t>91</a:t>
            </a:r>
            <a:r>
              <a:rPr lang="zh-CN" altLang="en-US" dirty="0"/>
              <a:t>人，占</a:t>
            </a:r>
            <a:r>
              <a:rPr lang="en-US" altLang="zh-CN" dirty="0"/>
              <a:t>9.82%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2019-2020</a:t>
            </a:r>
            <a:r>
              <a:rPr lang="zh-CN" altLang="en-US" dirty="0"/>
              <a:t>春夏学期卷面平均成绩</a:t>
            </a:r>
            <a:r>
              <a:rPr lang="en-US" altLang="zh-CN" dirty="0"/>
              <a:t>69.01</a:t>
            </a:r>
            <a:r>
              <a:rPr lang="zh-CN" altLang="en-US" dirty="0"/>
              <a:t>分（最高</a:t>
            </a:r>
            <a:r>
              <a:rPr lang="en-US" altLang="zh-CN" dirty="0"/>
              <a:t>92</a:t>
            </a:r>
            <a:r>
              <a:rPr lang="zh-CN" altLang="en-US" dirty="0"/>
              <a:t>分；最低</a:t>
            </a:r>
            <a:r>
              <a:rPr lang="en-US" altLang="zh-CN" dirty="0"/>
              <a:t>40</a:t>
            </a:r>
            <a:r>
              <a:rPr lang="zh-CN" altLang="en-US" dirty="0"/>
              <a:t>分；</a:t>
            </a:r>
            <a:r>
              <a:rPr lang="en-US" altLang="zh-CN" dirty="0"/>
              <a:t>90</a:t>
            </a:r>
            <a:r>
              <a:rPr lang="zh-CN" altLang="en-US" dirty="0"/>
              <a:t>分及以上有  </a:t>
            </a:r>
            <a:r>
              <a:rPr lang="en-US" altLang="zh-CN" dirty="0"/>
              <a:t>5</a:t>
            </a:r>
            <a:r>
              <a:rPr lang="zh-CN" altLang="en-US" dirty="0"/>
              <a:t>人，占</a:t>
            </a:r>
            <a:r>
              <a:rPr lang="en-US" altLang="zh-CN" dirty="0"/>
              <a:t>1.03%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2020-2021</a:t>
            </a:r>
            <a:r>
              <a:rPr lang="zh-CN" altLang="en-US" dirty="0"/>
              <a:t>秋冬学期卷面平均成绩</a:t>
            </a:r>
            <a:r>
              <a:rPr lang="en-US" altLang="zh-CN" dirty="0"/>
              <a:t>78.71</a:t>
            </a:r>
            <a:r>
              <a:rPr lang="zh-CN" altLang="en-US" dirty="0"/>
              <a:t>分（最高</a:t>
            </a:r>
            <a:r>
              <a:rPr lang="en-US" altLang="zh-CN" dirty="0"/>
              <a:t>95</a:t>
            </a:r>
            <a:r>
              <a:rPr lang="zh-CN" altLang="en-US" dirty="0"/>
              <a:t>分；最低</a:t>
            </a:r>
            <a:r>
              <a:rPr lang="en-US" altLang="zh-CN" dirty="0"/>
              <a:t>40</a:t>
            </a:r>
            <a:r>
              <a:rPr lang="zh-CN" altLang="en-US" dirty="0"/>
              <a:t>分；</a:t>
            </a:r>
            <a:r>
              <a:rPr lang="en-US" altLang="zh-CN" dirty="0"/>
              <a:t>90</a:t>
            </a:r>
            <a:r>
              <a:rPr lang="zh-CN" altLang="en-US" dirty="0"/>
              <a:t>分及以上有</a:t>
            </a:r>
            <a:r>
              <a:rPr lang="en-US" altLang="zh-CN" dirty="0"/>
              <a:t>58</a:t>
            </a:r>
            <a:r>
              <a:rPr lang="zh-CN" altLang="en-US" dirty="0"/>
              <a:t>人，占</a:t>
            </a:r>
            <a:r>
              <a:rPr lang="en-US" altLang="zh-CN" dirty="0"/>
              <a:t>5.89%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499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598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>
            <a:normAutofit/>
          </a:bodyPr>
          <a:lstStyle>
            <a:lvl1pPr>
              <a:defRPr>
                <a:latin typeface="+mn-ea"/>
              </a:defRPr>
            </a:lvl1pPr>
          </a:lstStyle>
          <a:p>
            <a:fld id="{F155E478-A45B-41A6-A8EA-94C9F8B5DB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6AB01-F564-4CBC-A1C3-0AFADAF85E8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188913"/>
            <a:ext cx="2178050" cy="6119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383337" cy="6119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19FEF-73DF-47A4-994A-7536A1A0FC2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7EF92-5B49-416F-A7E7-E57C35B9ACC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4170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91683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35D98-2F04-4537-8D79-02FD8A7A133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484313"/>
            <a:ext cx="4279900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688" y="1484313"/>
            <a:ext cx="4281487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699A73-72EA-4A45-AB83-2C464EF5922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31A1E-CF22-41C9-BAA8-49FFCDDF5B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B048E9-4ACD-484D-AC7D-32AF5D441E8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06A6B0-03B2-493D-AE6C-0290992AF4E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8A4D6-9B2F-42A9-9C26-DA3BE4A3723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D7444-3F31-4349-A411-071FBDFB1B3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PPT头(航母2)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3747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88913"/>
            <a:ext cx="74882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484313"/>
            <a:ext cx="871378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2227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1400" b="1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400" b="1">
                <a:latin typeface="+mn-lt"/>
              </a:defRPr>
            </a:lvl1pPr>
          </a:lstStyle>
          <a:p>
            <a:fld id="{49899D9B-551E-4FB8-BEE8-B801E858A97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几句话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484312"/>
            <a:ext cx="8713787" cy="4969023"/>
          </a:xfrm>
        </p:spPr>
        <p:txBody>
          <a:bodyPr>
            <a:normAutofit/>
          </a:bodyPr>
          <a:lstStyle/>
          <a:p>
            <a:r>
              <a:rPr lang="zh-CN" altLang="en-US" dirty="0"/>
              <a:t>对战争保持敬畏之心</a:t>
            </a:r>
            <a:endParaRPr lang="en-US" altLang="zh-CN" dirty="0"/>
          </a:p>
          <a:p>
            <a:pPr lvl="1"/>
            <a:r>
              <a:rPr lang="zh-CN" altLang="en-US" dirty="0"/>
              <a:t>战争后果常常超出所有人的预料</a:t>
            </a:r>
            <a:endParaRPr lang="en-US" altLang="zh-CN" dirty="0"/>
          </a:p>
          <a:p>
            <a:pPr lvl="1"/>
            <a:r>
              <a:rPr lang="zh-CN" altLang="en-US" dirty="0"/>
              <a:t>战争后果的影响长远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zh-CN" altLang="en-US" sz="2000" dirty="0"/>
              <a:t>（潜在的）</a:t>
            </a:r>
            <a:r>
              <a:rPr lang="zh-CN" altLang="en-US" dirty="0"/>
              <a:t>对手保持敬畏之心</a:t>
            </a:r>
            <a:endParaRPr lang="en-US" altLang="zh-CN" dirty="0"/>
          </a:p>
          <a:p>
            <a:r>
              <a:rPr lang="zh-CN" altLang="en-US" dirty="0"/>
              <a:t>对科技保持敬畏之心</a:t>
            </a:r>
            <a:endParaRPr lang="en-US" altLang="zh-CN" dirty="0"/>
          </a:p>
          <a:p>
            <a:pPr lvl="1"/>
            <a:r>
              <a:rPr lang="zh-CN" altLang="en-US" dirty="0"/>
              <a:t>科技既有“善”的一面，也有“恶”的一面</a:t>
            </a:r>
            <a:endParaRPr lang="en-US" altLang="zh-CN" dirty="0"/>
          </a:p>
          <a:p>
            <a:r>
              <a:rPr lang="zh-CN" altLang="en-US" dirty="0"/>
              <a:t>对规则保持敬畏之心</a:t>
            </a:r>
            <a:endParaRPr lang="en-US" altLang="zh-CN" dirty="0"/>
          </a:p>
          <a:p>
            <a:pPr lvl="1"/>
            <a:r>
              <a:rPr lang="zh-CN" altLang="en-US" dirty="0"/>
              <a:t>长期坚守规则的人最终将获得优势</a:t>
            </a:r>
            <a:endParaRPr lang="en-US" altLang="zh-CN" dirty="0"/>
          </a:p>
          <a:p>
            <a:r>
              <a:rPr lang="zh-CN" altLang="en-US" dirty="0"/>
              <a:t>基于事实的全面而独立地思考！</a:t>
            </a:r>
          </a:p>
        </p:txBody>
      </p:sp>
      <p:pic>
        <p:nvPicPr>
          <p:cNvPr id="4" name="Time To Say Goodbye">
            <a:hlinkClick r:id="" action="ppaction://media"/>
            <a:extLst>
              <a:ext uri="{FF2B5EF4-FFF2-40B4-BE49-F238E27FC236}">
                <a16:creationId xmlns:a16="http://schemas.microsoft.com/office/drawing/2014/main" id="{8D2CA36F-795F-4651-A767-A97F187D0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544522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82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3DCBE-CF29-4E51-AC06-E3FA7D16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卷面脏污致机改误判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F056D0A-2FD4-4078-9F46-6794BC93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5"/>
            <a:ext cx="7056784" cy="5375285"/>
          </a:xfrm>
        </p:spPr>
      </p:pic>
    </p:spTree>
    <p:extLst>
      <p:ext uri="{BB962C8B-B14F-4D97-AF65-F5344CB8AC3E}">
        <p14:creationId xmlns:p14="http://schemas.microsoft.com/office/powerpoint/2010/main" val="22387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A492B-1263-436F-848C-9F2B4DDC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未留足时间填涂答案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DA8DAA-E9E9-486D-85F9-21A144EFB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986072" cy="5328592"/>
          </a:xfrm>
        </p:spPr>
      </p:pic>
    </p:spTree>
    <p:extLst>
      <p:ext uri="{BB962C8B-B14F-4D97-AF65-F5344CB8AC3E}">
        <p14:creationId xmlns:p14="http://schemas.microsoft.com/office/powerpoint/2010/main" val="218511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8802C-6B3E-4019-8F1B-0B3005B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时间不足时填涂不妥</a:t>
            </a:r>
          </a:p>
        </p:txBody>
      </p:sp>
      <p:pic>
        <p:nvPicPr>
          <p:cNvPr id="11" name="内容占位符 10" descr="图形用户界面&#10;&#10;中度可信度描述已自动生成">
            <a:extLst>
              <a:ext uri="{FF2B5EF4-FFF2-40B4-BE49-F238E27FC236}">
                <a16:creationId xmlns:a16="http://schemas.microsoft.com/office/drawing/2014/main" id="{7C9B5EDA-3924-422D-B2BB-C8C745A5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412776"/>
            <a:ext cx="7049713" cy="5328592"/>
          </a:xfrm>
        </p:spPr>
      </p:pic>
    </p:spTree>
    <p:extLst>
      <p:ext uri="{BB962C8B-B14F-4D97-AF65-F5344CB8AC3E}">
        <p14:creationId xmlns:p14="http://schemas.microsoft.com/office/powerpoint/2010/main" val="69220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答疑方式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85099" cy="4897015"/>
          </a:xfrm>
        </p:spPr>
        <p:txBody>
          <a:bodyPr>
            <a:normAutofit/>
          </a:bodyPr>
          <a:lstStyle/>
          <a:p>
            <a:r>
              <a:rPr lang="zh-CN" altLang="en-US" dirty="0"/>
              <a:t>电话答疑：最迅速</a:t>
            </a:r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浙大钉群答疑：</a:t>
            </a:r>
            <a:endParaRPr lang="en-US" altLang="zh-CN" dirty="0"/>
          </a:p>
          <a:p>
            <a:pPr lvl="1"/>
            <a:r>
              <a:rPr lang="zh-CN" altLang="en-US" dirty="0"/>
              <a:t>有疑问最好</a:t>
            </a:r>
            <a:r>
              <a:rPr lang="en-US" altLang="zh-CN" dirty="0"/>
              <a:t>@</a:t>
            </a:r>
            <a:r>
              <a:rPr lang="zh-CN" altLang="en-US" dirty="0"/>
              <a:t>我或单独发起对话；不保证即时答复</a:t>
            </a:r>
            <a:r>
              <a:rPr lang="en-US" altLang="zh-CN" dirty="0"/>
              <a:t>……</a:t>
            </a:r>
          </a:p>
          <a:p>
            <a:pPr lvl="3"/>
            <a:endParaRPr lang="en-US" altLang="zh-CN" dirty="0"/>
          </a:p>
          <a:p>
            <a:r>
              <a:rPr lang="zh-CN" altLang="en-US" dirty="0"/>
              <a:t>电子邮件、微信、短信等方式答疑：</a:t>
            </a:r>
            <a:endParaRPr lang="en-US" altLang="zh-CN" dirty="0"/>
          </a:p>
          <a:p>
            <a:pPr lvl="1"/>
            <a:r>
              <a:rPr lang="zh-CN" altLang="en-US" dirty="0"/>
              <a:t>不保证即时答复</a:t>
            </a:r>
            <a:r>
              <a:rPr lang="en-US" altLang="zh-CN" dirty="0"/>
              <a:t>……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考试题型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4969024"/>
          </a:xfrm>
        </p:spPr>
        <p:txBody>
          <a:bodyPr>
            <a:normAutofit/>
          </a:bodyPr>
          <a:lstStyle/>
          <a:p>
            <a:r>
              <a:rPr lang="zh-CN" altLang="en-US" dirty="0"/>
              <a:t>试卷共 </a:t>
            </a:r>
            <a:r>
              <a:rPr lang="en-US" altLang="zh-CN" dirty="0"/>
              <a:t>70 </a:t>
            </a:r>
            <a:r>
              <a:rPr lang="zh-CN" altLang="en-US" dirty="0"/>
              <a:t>题，满分为 </a:t>
            </a:r>
            <a:r>
              <a:rPr lang="en-US" altLang="zh-CN" dirty="0"/>
              <a:t>100 </a:t>
            </a:r>
            <a:r>
              <a:rPr lang="zh-CN" altLang="en-US" dirty="0"/>
              <a:t>分。</a:t>
            </a:r>
          </a:p>
          <a:p>
            <a:pPr lvl="3"/>
            <a:endParaRPr lang="zh-CN" altLang="en-US" dirty="0"/>
          </a:p>
          <a:p>
            <a:r>
              <a:rPr lang="zh-CN" altLang="en-US" dirty="0"/>
              <a:t>一、判断题（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题，每题 </a:t>
            </a:r>
            <a:r>
              <a:rPr lang="en-US" altLang="zh-CN" dirty="0"/>
              <a:t>1 </a:t>
            </a:r>
            <a:r>
              <a:rPr lang="zh-CN" altLang="en-US" dirty="0"/>
              <a:t>分，答错不倒扣。</a:t>
            </a:r>
          </a:p>
          <a:p>
            <a:r>
              <a:rPr lang="zh-CN" altLang="en-US" dirty="0"/>
              <a:t>二、单选题（</a:t>
            </a:r>
            <a:r>
              <a:rPr lang="en-US" altLang="zh-CN" dirty="0"/>
              <a:t>20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题，每题 </a:t>
            </a:r>
            <a:r>
              <a:rPr lang="en-US" altLang="zh-CN" dirty="0"/>
              <a:t>1 </a:t>
            </a:r>
            <a:r>
              <a:rPr lang="zh-CN" altLang="en-US" dirty="0"/>
              <a:t>分。</a:t>
            </a:r>
          </a:p>
          <a:p>
            <a:r>
              <a:rPr lang="zh-CN" altLang="en-US" dirty="0"/>
              <a:t>三、不定选题（</a:t>
            </a:r>
            <a:r>
              <a:rPr lang="en-US" altLang="zh-CN" dirty="0"/>
              <a:t>60</a:t>
            </a:r>
            <a:r>
              <a:rPr lang="zh-CN" altLang="en-US" dirty="0"/>
              <a:t>分）</a:t>
            </a:r>
          </a:p>
          <a:p>
            <a:pPr lvl="1"/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30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题，每题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分！</a:t>
            </a:r>
            <a:endParaRPr lang="en-US" altLang="zh-CN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1"/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与标准答案完全一致得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分，否则得</a:t>
            </a: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zh-CN" alt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建议的答题顺序</a:t>
            </a:r>
            <a:r>
              <a:rPr lang="zh-CN" altLang="en-US" sz="3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（仅仅供参考</a:t>
            </a:r>
            <a:r>
              <a:rPr lang="zh-CN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484312"/>
            <a:ext cx="8713787" cy="504103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第一优先：不定选题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每题分值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分！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努力从书本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课件中找到相关论述！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若实在无法找到，怎么选？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dirty="0"/>
              <a:t>其次：单选题</a:t>
            </a:r>
            <a:endParaRPr lang="en-US" altLang="zh-CN" dirty="0"/>
          </a:p>
          <a:p>
            <a:r>
              <a:rPr lang="zh-CN" altLang="en-US" dirty="0"/>
              <a:t>最后：判断题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实在找不到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凭常识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感觉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实在没时间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——”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点兵点将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……”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</a:t>
            </a:r>
            <a:endParaRPr lang="en-US" altLang="zh-CN" sz="32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答题纸上不要留空白的未答题！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复习方法概要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试题范围涵盖整本书：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上篇题：中篇题：下篇题 ≈ </a:t>
            </a:r>
            <a:r>
              <a:rPr lang="en-US" altLang="zh-CN" dirty="0">
                <a:solidFill>
                  <a:schemeClr val="accent2"/>
                </a:solidFill>
              </a:rPr>
              <a:t>30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en-US" altLang="zh-CN" dirty="0">
                <a:solidFill>
                  <a:schemeClr val="accent2"/>
                </a:solidFill>
              </a:rPr>
              <a:t>30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en-US" altLang="zh-CN" dirty="0">
                <a:solidFill>
                  <a:schemeClr val="accent2"/>
                </a:solidFill>
              </a:rPr>
              <a:t>10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zh-CN" altLang="en-US" dirty="0"/>
              <a:t>军事思想类（上篇及下篇）：</a:t>
            </a:r>
          </a:p>
          <a:p>
            <a:pPr lvl="1"/>
            <a:r>
              <a:rPr lang="en-US" altLang="zh-CN" dirty="0"/>
              <a:t>95%</a:t>
            </a:r>
            <a:r>
              <a:rPr lang="zh-CN" altLang="en-US" dirty="0"/>
              <a:t>的答案可从书中找到；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章内容注意区分；</a:t>
            </a:r>
          </a:p>
          <a:p>
            <a:pPr lvl="1"/>
            <a:r>
              <a:rPr lang="zh-CN" altLang="en-US" dirty="0"/>
              <a:t>看书复习为主。</a:t>
            </a:r>
          </a:p>
          <a:p>
            <a:r>
              <a:rPr lang="zh-CN" altLang="en-US" dirty="0"/>
              <a:t>军事科技类（中篇）：</a:t>
            </a:r>
          </a:p>
          <a:p>
            <a:pPr lvl="1"/>
            <a:r>
              <a:rPr lang="zh-CN" altLang="en-US" dirty="0"/>
              <a:t>很多题需要在一定的理解基础上作答；</a:t>
            </a:r>
          </a:p>
          <a:p>
            <a:pPr lvl="1"/>
            <a:r>
              <a:rPr lang="zh-CN" altLang="en-US" dirty="0"/>
              <a:t>以课件结合教材复习。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关于总评成绩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525705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总成绩构成：</a:t>
            </a:r>
          </a:p>
          <a:p>
            <a:pPr lvl="1"/>
            <a:r>
              <a:rPr lang="zh-CN" altLang="en-US" sz="2400" dirty="0"/>
              <a:t>考试卷面成绩</a:t>
            </a:r>
            <a:r>
              <a:rPr lang="en-US" altLang="zh-CN" sz="2400" dirty="0"/>
              <a:t>(40%) + </a:t>
            </a:r>
            <a:r>
              <a:rPr lang="zh-CN" altLang="en-US" sz="2400" dirty="0"/>
              <a:t>平时成绩</a:t>
            </a:r>
            <a:r>
              <a:rPr lang="en-US" altLang="zh-CN" sz="2400" dirty="0"/>
              <a:t>(60%)</a:t>
            </a:r>
            <a:r>
              <a:rPr lang="zh-CN" altLang="en-US" sz="2400" dirty="0"/>
              <a:t>。</a:t>
            </a:r>
          </a:p>
          <a:p>
            <a:r>
              <a:rPr lang="zh-CN" altLang="en-US" sz="2800" dirty="0"/>
              <a:t>网上登录成绩时间：</a:t>
            </a:r>
          </a:p>
          <a:p>
            <a:pPr lvl="1"/>
            <a:r>
              <a:rPr lang="zh-CN" altLang="en-US" sz="2400" dirty="0"/>
              <a:t>约考试后一周内。</a:t>
            </a:r>
          </a:p>
          <a:p>
            <a:r>
              <a:rPr lang="zh-CN" altLang="en-US" sz="2800" dirty="0"/>
              <a:t>对成绩有疑问的：</a:t>
            </a:r>
            <a:endParaRPr lang="en-US" altLang="zh-CN" sz="2800" dirty="0"/>
          </a:p>
          <a:p>
            <a:pPr lvl="1"/>
            <a:r>
              <a:rPr lang="zh-CN" altLang="en-US" sz="2400" dirty="0"/>
              <a:t>先与任课老师联系；若仍不满意，可致电教育学院本科办申请查卷</a:t>
            </a:r>
            <a:br>
              <a:rPr lang="en-US" altLang="zh-CN" sz="2400" dirty="0"/>
            </a:br>
            <a:r>
              <a:rPr lang="zh-CN" altLang="en-US" sz="2400" dirty="0">
                <a:sym typeface="Wingdings"/>
              </a:rPr>
              <a:t>：</a:t>
            </a:r>
            <a:r>
              <a:rPr lang="en-US" altLang="zh-CN" sz="2400" dirty="0"/>
              <a:t>8827 3655</a:t>
            </a:r>
          </a:p>
          <a:p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请勿来信来电以各种理由要求加分！！！</a:t>
            </a:r>
            <a:br>
              <a:rPr lang="en-US" altLang="zh-CN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否则不加反扣</a:t>
            </a:r>
            <a:r>
              <a:rPr lang="en-US" altLang="zh-CN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分！</a:t>
            </a:r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A62DF374-C43F-43BE-9130-C7E66FAF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06" y="33886"/>
            <a:ext cx="5041106" cy="3892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8000" b="1" dirty="0">
                <a:ln w="11430"/>
                <a:solidFill>
                  <a:schemeClr val="accent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itchFamily="34" charset="-122"/>
              </a:rPr>
              <a:t>关于考试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55988"/>
            <a:ext cx="6872808" cy="1752600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r"/>
            <a:r>
              <a:rPr lang="en-US" altLang="zh-CN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2021-2022 </a:t>
            </a:r>
            <a:r>
              <a:rPr lang="zh-CN" alt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秋冬学期</a:t>
            </a:r>
            <a:endParaRPr lang="zh-CN" altLang="zh-CN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9163" name="Picture 11" descr="MCj0089038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573463"/>
            <a:ext cx="3132138" cy="3006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考试时间、地点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13787" cy="5040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考试时间：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/>
              <a:t>4</a:t>
            </a:r>
            <a:r>
              <a:rPr lang="zh-CN" altLang="en-US"/>
              <a:t>日</a:t>
            </a:r>
            <a:r>
              <a:rPr lang="zh-CN" altLang="en-US" dirty="0"/>
              <a:t>下午 </a:t>
            </a:r>
            <a:r>
              <a:rPr lang="en-US" altLang="zh-CN" dirty="0"/>
              <a:t>14:00 ~ 16:00</a:t>
            </a:r>
            <a:r>
              <a:rPr lang="zh-CN" altLang="en-US" dirty="0"/>
              <a:t>，历时</a:t>
            </a:r>
            <a:r>
              <a:rPr lang="en-US" altLang="zh-CN" dirty="0"/>
              <a:t>120</a:t>
            </a:r>
            <a:r>
              <a:rPr lang="zh-CN" altLang="en-US" dirty="0"/>
              <a:t>分钟。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考试地点</a:t>
            </a:r>
            <a:r>
              <a:rPr lang="zh-CN" altLang="en-US" sz="2400" dirty="0"/>
              <a:t>（我在 </a:t>
            </a:r>
            <a:r>
              <a:rPr lang="zh-CN" altLang="en-US" sz="2400" dirty="0">
                <a:solidFill>
                  <a:srgbClr val="0070C0"/>
                </a:solidFill>
              </a:rPr>
              <a:t>西</a:t>
            </a:r>
            <a:r>
              <a:rPr lang="en-US" altLang="zh-CN" sz="2400" dirty="0">
                <a:solidFill>
                  <a:srgbClr val="0070C0"/>
                </a:solidFill>
              </a:rPr>
              <a:t>1-101</a:t>
            </a:r>
            <a:r>
              <a:rPr lang="en-US" altLang="zh-CN" sz="2400" dirty="0"/>
              <a:t> </a:t>
            </a:r>
            <a:r>
              <a:rPr lang="zh-CN" altLang="en-US" sz="2400" dirty="0"/>
              <a:t>考场）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西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102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103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106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b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208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211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216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98307"/>
            <a:ext cx="2016224" cy="1516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20167"/>
            <a:ext cx="1688241" cy="16882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768" y="1487982"/>
            <a:ext cx="8713787" cy="4824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</a:rPr>
              <a:t>开卷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latin typeface="微软雅黑" pitchFamily="34" charset="-122"/>
              </a:rPr>
              <a:t>可带：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教材，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复习资料，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微软雅黑" pitchFamily="34" charset="-122"/>
              </a:rPr>
              <a:t>打印的课件，上课笔记等</a:t>
            </a:r>
            <a:r>
              <a:rPr lang="en-US" altLang="zh-CN" dirty="0">
                <a:latin typeface="微软雅黑" pitchFamily="34" charset="-122"/>
              </a:rPr>
              <a:t>——</a:t>
            </a:r>
            <a:r>
              <a:rPr lang="zh-CN" altLang="en-US" dirty="0">
                <a:latin typeface="微软雅黑" pitchFamily="34" charset="-122"/>
              </a:rPr>
              <a:t>纸质资料均可带！</a:t>
            </a:r>
            <a:endParaRPr lang="en-US" altLang="zh-CN" dirty="0">
              <a:latin typeface="微软雅黑" pitchFamily="34" charset="-122"/>
            </a:endParaRPr>
          </a:p>
          <a:p>
            <a:pPr lvl="1">
              <a:lnSpc>
                <a:spcPct val="90000"/>
              </a:lnSpc>
            </a:pPr>
            <a:endParaRPr lang="zh-CN" altLang="en-US" dirty="0">
              <a:latin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</a:rPr>
              <a:t>不得携带电脑！手机请关机。</a:t>
            </a:r>
            <a:endParaRPr lang="zh-CN" altLang="en-US" dirty="0"/>
          </a:p>
        </p:txBody>
      </p:sp>
      <p:pic>
        <p:nvPicPr>
          <p:cNvPr id="1029" name="Picture 5" descr="C:\Users\Lq\AppData\Local\Microsoft\Windows\Temporary Internet Files\Content.IE5\QT615781\MC90019979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45" y="2352078"/>
            <a:ext cx="1569962" cy="12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q\AppData\Local\Microsoft\Windows\Temporary Internet Files\Content.IE5\RYU5VVGR\MC90043305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42" y="3850686"/>
            <a:ext cx="3007313" cy="30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15" y="1487982"/>
            <a:ext cx="803950" cy="7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48" y="1487981"/>
            <a:ext cx="803953" cy="73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Lq\AppData\Local\Microsoft\Windows\Temporary Internet Files\Content.IE5\8OQVFRDO\MC9004346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39" y="1487982"/>
            <a:ext cx="803951" cy="7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q\AppData\Local\Microsoft\Windows\Temporary Internet Files\Content.IE5\8OQVFRDO\MC900432538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48" y="4490742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考前注意事项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49690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保管好自己的教材 ！</a:t>
            </a:r>
          </a:p>
          <a:p>
            <a:pPr lvl="3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准备好如下用品：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ym typeface="Wingdings" pitchFamily="2" charset="2"/>
              </a:rPr>
              <a:t>　　</a:t>
            </a:r>
            <a:r>
              <a:rPr lang="en-US" altLang="zh-CN" dirty="0">
                <a:sym typeface="Wingdings" pitchFamily="2" charset="2"/>
              </a:rPr>
              <a:t>2B</a:t>
            </a:r>
            <a:r>
              <a:rPr lang="zh-CN" altLang="en-US" dirty="0"/>
              <a:t>铅笔；</a:t>
            </a:r>
            <a:endParaRPr lang="zh-CN" altLang="en-US" dirty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　　橡皮；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　　钢笔 </a:t>
            </a:r>
            <a:r>
              <a:rPr lang="zh-CN" altLang="en-US" sz="1800" dirty="0"/>
              <a:t>或</a:t>
            </a:r>
            <a:r>
              <a:rPr lang="en-US" altLang="zh-CN" dirty="0"/>
              <a:t> </a:t>
            </a:r>
            <a:r>
              <a:rPr lang="zh-CN" altLang="en-US" dirty="0"/>
              <a:t>水笔</a:t>
            </a:r>
            <a:r>
              <a:rPr lang="en-US" altLang="zh-CN" dirty="0"/>
              <a:t> </a:t>
            </a:r>
            <a:r>
              <a:rPr lang="zh-CN" altLang="en-US" sz="1800" dirty="0"/>
              <a:t>或</a:t>
            </a:r>
            <a:r>
              <a:rPr lang="en-US" altLang="zh-CN" dirty="0"/>
              <a:t> </a:t>
            </a:r>
            <a:r>
              <a:rPr lang="zh-CN" altLang="en-US" dirty="0"/>
              <a:t>圆珠笔。</a:t>
            </a:r>
          </a:p>
          <a:p>
            <a:pPr lvl="3"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请</a:t>
            </a:r>
            <a:r>
              <a:rPr lang="zh-CN" altLang="en-US" dirty="0">
                <a:solidFill>
                  <a:srgbClr val="FF0000"/>
                </a:solidFill>
              </a:rPr>
              <a:t>务必</a:t>
            </a:r>
            <a:r>
              <a:rPr lang="zh-CN" altLang="en-US" dirty="0"/>
              <a:t>使用</a:t>
            </a:r>
            <a:r>
              <a:rPr lang="en-US" altLang="zh-CN" dirty="0"/>
              <a:t>2B</a:t>
            </a:r>
            <a:r>
              <a:rPr lang="zh-CN" altLang="en-US" dirty="0"/>
              <a:t>铅笔答题，在答题卡上将所选答案涂黑！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亦可用黑色钢笔，但修改极不便。</a:t>
            </a:r>
          </a:p>
        </p:txBody>
      </p:sp>
      <p:pic>
        <p:nvPicPr>
          <p:cNvPr id="4098" name="Picture 2" descr="C:\Users\Lq\AppData\Local\Microsoft\Windows\Temporary Internet Files\Content.IE5\14KYJ887\MC9002329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537666" cy="5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q\AppData\Local\Microsoft\Windows\Temporary Internet Files\Content.IE5\6NQ005UM\MC9002950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9" y="2956675"/>
            <a:ext cx="515267" cy="3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q\AppData\Local\Microsoft\Windows\Temporary Internet Files\Content.IE5\JEZHT7LX\MC900325282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57" y="3899394"/>
            <a:ext cx="652752" cy="4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69" y="1421904"/>
            <a:ext cx="3087216" cy="308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考试时注意事项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2"/>
            <a:ext cx="8713787" cy="518504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不要进错考场！</a:t>
            </a:r>
          </a:p>
          <a:p>
            <a:pPr lvl="1"/>
            <a:r>
              <a:rPr lang="zh-CN" altLang="en-US" sz="2400" dirty="0">
                <a:solidFill>
                  <a:schemeClr val="bg2"/>
                </a:solidFill>
              </a:rPr>
              <a:t>可能导致试卷丢失、成绩登录延误</a:t>
            </a:r>
            <a:r>
              <a:rPr lang="en-US" altLang="zh-CN" sz="2400" dirty="0">
                <a:solidFill>
                  <a:schemeClr val="bg2"/>
                </a:solidFill>
              </a:rPr>
              <a:t>……</a:t>
            </a:r>
          </a:p>
          <a:p>
            <a:r>
              <a:rPr lang="zh-CN" altLang="en-US" sz="2800" dirty="0"/>
              <a:t>请在试题纸及答题卡上都务必写明：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学号、姓名</a:t>
            </a:r>
            <a:r>
              <a:rPr lang="zh-CN" altLang="en-US" sz="2400" dirty="0"/>
              <a:t>、专业。</a:t>
            </a:r>
          </a:p>
          <a:p>
            <a:r>
              <a:rPr lang="zh-CN" altLang="en-US" sz="2800" dirty="0"/>
              <a:t>答案务必作在答题卡上，答在试题纸上无效！</a:t>
            </a:r>
          </a:p>
          <a:p>
            <a:pPr lvl="1"/>
            <a:r>
              <a:rPr lang="zh-CN" altLang="en-US" sz="2400" dirty="0"/>
              <a:t>使用</a:t>
            </a:r>
            <a:r>
              <a:rPr lang="en-US" altLang="zh-CN" sz="2400" dirty="0"/>
              <a:t>2B</a:t>
            </a:r>
            <a:r>
              <a:rPr lang="zh-CN" altLang="en-US" sz="2400" dirty="0"/>
              <a:t>及以上铅笔将所选项涂黑。</a:t>
            </a:r>
            <a:r>
              <a:rPr lang="zh-CN" altLang="en-US" sz="2400" dirty="0">
                <a:solidFill>
                  <a:srgbClr val="FF0000"/>
                </a:solidFill>
              </a:rPr>
              <a:t>若太淡容易误判！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若要修改，请将原选项尽量擦除干净。</a:t>
            </a:r>
            <a:endParaRPr lang="en-US" altLang="zh-CN" sz="2400" dirty="0"/>
          </a:p>
          <a:p>
            <a:pPr lvl="1"/>
            <a:r>
              <a:rPr lang="zh-CN" altLang="en-US" sz="2400" spc="-150" dirty="0">
                <a:solidFill>
                  <a:srgbClr val="FF0000"/>
                </a:solidFill>
              </a:rPr>
              <a:t>因填涂不规范或卷面脏污导致的机改误判，责任自负！</a:t>
            </a:r>
          </a:p>
          <a:p>
            <a:r>
              <a:rPr lang="zh-CN" altLang="en-US" sz="2800" dirty="0"/>
              <a:t>请务必留足填涂答案的时间。</a:t>
            </a:r>
            <a:endParaRPr lang="en-US" altLang="zh-CN" sz="2800" dirty="0"/>
          </a:p>
          <a:p>
            <a:r>
              <a:rPr lang="zh-CN" altLang="en-US" sz="2800" dirty="0"/>
              <a:t>交卷时，</a:t>
            </a:r>
            <a:r>
              <a:rPr lang="zh-CN" altLang="en-US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必须</a:t>
            </a:r>
            <a:r>
              <a:rPr lang="zh-CN" altLang="en-US" sz="2800" dirty="0"/>
              <a:t>将试题纸与答题卡同时上交。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AEAE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977FCA6-8582-4B36-A74F-4A6D952B1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36" y="0"/>
            <a:ext cx="4230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82E4C9-A1A3-4FA9-8E16-F00F29EF0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" y="0"/>
            <a:ext cx="9038911" cy="6858000"/>
          </a:xfrm>
          <a:prstGeom prst="rect">
            <a:avLst/>
          </a:prstGeom>
        </p:spPr>
      </p:pic>
      <p:pic>
        <p:nvPicPr>
          <p:cNvPr id="3" name="图片 2" descr="图片包含 示意图&#10;&#10;描述已自动生成">
            <a:extLst>
              <a:ext uri="{FF2B5EF4-FFF2-40B4-BE49-F238E27FC236}">
                <a16:creationId xmlns:a16="http://schemas.microsoft.com/office/drawing/2014/main" id="{95E4BDA0-8FDD-4F22-9096-F19F0FCD3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" y="0"/>
            <a:ext cx="906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61542-E392-4EF3-ABBB-A93BE80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未填涂学号</a:t>
            </a:r>
          </a:p>
        </p:txBody>
      </p:sp>
      <p:pic>
        <p:nvPicPr>
          <p:cNvPr id="6" name="内容占位符 5" descr="图片包含 日历&#10;&#10;描述已自动生成">
            <a:extLst>
              <a:ext uri="{FF2B5EF4-FFF2-40B4-BE49-F238E27FC236}">
                <a16:creationId xmlns:a16="http://schemas.microsoft.com/office/drawing/2014/main" id="{2BB0CC0B-CAB9-47CD-B195-E98B786F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7045278" cy="5328592"/>
          </a:xfrm>
        </p:spPr>
      </p:pic>
    </p:spTree>
    <p:extLst>
      <p:ext uri="{BB962C8B-B14F-4D97-AF65-F5344CB8AC3E}">
        <p14:creationId xmlns:p14="http://schemas.microsoft.com/office/powerpoint/2010/main" val="33857545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Tahoma"/>
        <a:ea typeface="微软雅黑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</TotalTime>
  <Words>847</Words>
  <Application>Microsoft Office PowerPoint</Application>
  <PresentationFormat>全屏显示(4:3)</PresentationFormat>
  <Paragraphs>116</Paragraphs>
  <Slides>17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楷体</vt:lpstr>
      <vt:lpstr>微软雅黑</vt:lpstr>
      <vt:lpstr>Arial</vt:lpstr>
      <vt:lpstr>Tahoma</vt:lpstr>
      <vt:lpstr>Times New Roman</vt:lpstr>
      <vt:lpstr>Wingdings</vt:lpstr>
      <vt:lpstr>default</vt:lpstr>
      <vt:lpstr>几句话</vt:lpstr>
      <vt:lpstr>关于考试</vt:lpstr>
      <vt:lpstr>考试时间、地点</vt:lpstr>
      <vt:lpstr>考试形式</vt:lpstr>
      <vt:lpstr>考前注意事项</vt:lpstr>
      <vt:lpstr>考试时注意事项</vt:lpstr>
      <vt:lpstr>PowerPoint 演示文稿</vt:lpstr>
      <vt:lpstr>PowerPoint 演示文稿</vt:lpstr>
      <vt:lpstr>未填涂学号</vt:lpstr>
      <vt:lpstr>卷面脏污致机改误判</vt:lpstr>
      <vt:lpstr>未留足时间填涂答案</vt:lpstr>
      <vt:lpstr>时间不足时填涂不妥</vt:lpstr>
      <vt:lpstr>答疑方式</vt:lpstr>
      <vt:lpstr>考试题型</vt:lpstr>
      <vt:lpstr>建议的答题顺序（仅仅供参考）</vt:lpstr>
      <vt:lpstr>复习方法概要</vt:lpstr>
      <vt:lpstr>关于总评成绩</vt:lpstr>
    </vt:vector>
  </TitlesOfParts>
  <Company>浙江大学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关于考试</dc:title>
  <dc:creator>吕强</dc:creator>
  <cp:lastModifiedBy>Lyu Qiang</cp:lastModifiedBy>
  <cp:revision>229</cp:revision>
  <dcterms:created xsi:type="dcterms:W3CDTF">1900-12-31T16:00:00Z</dcterms:created>
  <dcterms:modified xsi:type="dcterms:W3CDTF">2021-12-30T23:57:13Z</dcterms:modified>
</cp:coreProperties>
</file>